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3" r:id="rId9"/>
    <p:sldId id="262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mon.bravo\Mis%20documentos\Encuesta%20Mensual%20de%20Servicios\Grupo%20de%20Voorburg\VG_2017\E-commerce\Ventas_Internet_EAC_2013_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mon.bravo\Mis%20documentos\Encuesta%20Mensual%20de%20Servicios\Grupo%20de%20Voorburg\VG_2017\E-commerce\Ventas_Internet_EAC_2013_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E-commerce Market value</a:t>
            </a:r>
          </a:p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annual growt rate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E-commerce Market value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7B2-46AE-AF4E-937EA5FA9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Hoja1!$A$4:$A$9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Hoja1!$C$4:$C$9</c:f>
              <c:numCache>
                <c:formatCode>0.0</c:formatCode>
                <c:ptCount val="6"/>
                <c:pt idx="0">
                  <c:v>48.979591836734706</c:v>
                </c:pt>
                <c:pt idx="1">
                  <c:v>49.315068493150683</c:v>
                </c:pt>
                <c:pt idx="2">
                  <c:v>57.247706422018354</c:v>
                </c:pt>
                <c:pt idx="3">
                  <c:v>41.890315052508754</c:v>
                </c:pt>
                <c:pt idx="4">
                  <c:v>33.305921052631568</c:v>
                </c:pt>
                <c:pt idx="5">
                  <c:v>58.599629858112266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B2-46AE-AF4E-937EA5FA978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23646608"/>
        <c:axId val="223647784"/>
      </c:lineChart>
      <c:catAx>
        <c:axId val="22364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23647784"/>
        <c:crosses val="autoZero"/>
        <c:auto val="1"/>
        <c:lblAlgn val="ctr"/>
        <c:lblOffset val="100"/>
        <c:noMultiLvlLbl val="0"/>
      </c:catAx>
      <c:valAx>
        <c:axId val="223647784"/>
        <c:scaling>
          <c:orientation val="minMax"/>
          <c:min val="3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2364660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100" b="1">
                <a:latin typeface="Arial" panose="020B0604020202020204" pitchFamily="34" charset="0"/>
                <a:cs typeface="Arial" panose="020B0604020202020204" pitchFamily="34" charset="0"/>
              </a:rPr>
              <a:t>Total percentage of Inernet Sales</a:t>
            </a:r>
          </a:p>
          <a:p>
            <a:pPr>
              <a:defRPr/>
            </a:pPr>
            <a:r>
              <a:rPr lang="es-MX" sz="1100" b="1">
                <a:latin typeface="Arial" panose="020B0604020202020204" pitchFamily="34" charset="0"/>
                <a:cs typeface="Arial" panose="020B0604020202020204" pitchFamily="34" charset="0"/>
              </a:rPr>
              <a:t>Wholesale trade and Retail trade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'Ventas internet'!$B$6</c:f>
              <c:strCache>
                <c:ptCount val="1"/>
                <c:pt idx="0">
                  <c:v>Wholesale Trade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'Ventas internet'!$C$3:$E$3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'Ventas internet'!$C$6:$E$6</c:f>
              <c:numCache>
                <c:formatCode>0.00%</c:formatCode>
                <c:ptCount val="3"/>
                <c:pt idx="0">
                  <c:v>0.25566188353274288</c:v>
                </c:pt>
                <c:pt idx="1">
                  <c:v>0.25407862074969256</c:v>
                </c:pt>
                <c:pt idx="2">
                  <c:v>0.26308451610859263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D-47DB-BAB5-4F5169226467}"/>
            </c:ext>
          </c:extLst>
        </c:ser>
        <c:ser>
          <c:idx val="1"/>
          <c:order val="1"/>
          <c:tx>
            <c:strRef>
              <c:f>'Ventas internet'!$B$15</c:f>
              <c:strCache>
                <c:ptCount val="1"/>
                <c:pt idx="0">
                  <c:v>Retail Trade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'Ventas internet'!$C$15:$E$15</c:f>
              <c:numCache>
                <c:formatCode>0.00%</c:formatCode>
                <c:ptCount val="3"/>
                <c:pt idx="0">
                  <c:v>9.0127394925164389E-2</c:v>
                </c:pt>
                <c:pt idx="1">
                  <c:v>8.9911118976305951E-2</c:v>
                </c:pt>
                <c:pt idx="2">
                  <c:v>7.3172076785848403E-2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3D-47DB-BAB5-4F5169226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811848"/>
        <c:axId val="185815376"/>
      </c:barChart>
      <c:catAx>
        <c:axId val="18581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5815376"/>
        <c:crosses val="autoZero"/>
        <c:auto val="1"/>
        <c:lblAlgn val="ctr"/>
        <c:lblOffset val="100"/>
        <c:noMultiLvlLbl val="0"/>
      </c:catAx>
      <c:valAx>
        <c:axId val="18581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5811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ramon.bravo@inegi.org.m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15414" y="644692"/>
            <a:ext cx="11137237" cy="2622153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ESCRIBIR EL TÍTULO DE LA PRESENTACIÓN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429000"/>
            <a:ext cx="8534400" cy="1056117"/>
          </a:xfrm>
        </p:spPr>
        <p:txBody>
          <a:bodyPr>
            <a:normAutofit/>
          </a:bodyPr>
          <a:lstStyle>
            <a:lvl1pPr marL="0" indent="0" algn="ctr">
              <a:buNone/>
              <a:defRPr sz="3733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escribir el subtítulo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84F-15B3-48D9-BBEF-E3882F3C89F2}" type="datetimeFigureOut">
              <a:rPr lang="es-MX" smtClean="0"/>
              <a:t>14/10/2017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8CF-B076-4BE8-94FF-850827F31132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7 Imagen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2642" y="5061182"/>
            <a:ext cx="2466716" cy="145778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86480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13305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84F-15B3-48D9-BBEF-E3882F3C89F2}" type="datetimeFigureOut">
              <a:rPr lang="es-MX" smtClean="0"/>
              <a:t>14/10/2017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8CF-B076-4BE8-94FF-850827F31132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7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452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55268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55268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84F-15B3-48D9-BBEF-E3882F3C89F2}" type="datetimeFigureOut">
              <a:rPr lang="es-MX" smtClean="0"/>
              <a:t>14/10/2017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8CF-B076-4BE8-94FF-850827F31132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7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8060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li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84F-15B3-48D9-BBEF-E3882F3C89F2}" type="datetimeFigureOut">
              <a:rPr lang="es-MX" smtClean="0"/>
              <a:t>14/10/2017</a:t>
            </a:fld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8CF-B076-4BE8-94FF-850827F31132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2531223" y="1420080"/>
            <a:ext cx="691276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kern="1500" spc="0" baseline="0" noProof="0" dirty="0" smtClean="0">
                <a:solidFill>
                  <a:srgbClr val="002060"/>
                </a:solidFill>
                <a:latin typeface="Helvetica" pitchFamily="34" charset="0"/>
              </a:rPr>
              <a:t>Comments?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820675" y="4057764"/>
            <a:ext cx="3758931" cy="750434"/>
            <a:chOff x="1320754" y="4725144"/>
            <a:chExt cx="2819198" cy="562825"/>
          </a:xfrm>
        </p:grpSpPr>
        <p:pic>
          <p:nvPicPr>
            <p:cNvPr id="8" name="7 Imagen" descr="twitt.png"/>
            <p:cNvPicPr>
              <a:picLocks noChangeAspect="1"/>
            </p:cNvPicPr>
            <p:nvPr userDrawn="1"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1320754" y="4725144"/>
              <a:ext cx="566777" cy="562825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 userDrawn="1"/>
          </p:nvSpPr>
          <p:spPr>
            <a:xfrm>
              <a:off x="1835696" y="485827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800" b="1" kern="1500" spc="0" baseline="0" dirty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@</a:t>
              </a:r>
              <a:r>
                <a:rPr lang="es-MX" sz="1800" b="1" kern="1500" spc="0" baseline="0" dirty="0" err="1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inegi_informa</a:t>
              </a:r>
              <a:endPara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820673" y="4985705"/>
            <a:ext cx="3415785" cy="750433"/>
            <a:chOff x="5652119" y="4725144"/>
            <a:chExt cx="2897899" cy="562825"/>
          </a:xfrm>
        </p:grpSpPr>
        <p:pic>
          <p:nvPicPr>
            <p:cNvPr id="11" name="10 Imagen" descr="face.png"/>
            <p:cNvPicPr>
              <a:picLocks noChangeAspect="1"/>
            </p:cNvPicPr>
            <p:nvPr userDrawn="1"/>
          </p:nvPicPr>
          <p:blipFill>
            <a:blip r:embed="rId4" cstate="print">
              <a:lum bright="-10000"/>
            </a:blip>
            <a:stretch>
              <a:fillRect/>
            </a:stretch>
          </p:blipFill>
          <p:spPr>
            <a:xfrm>
              <a:off x="5652119" y="4725144"/>
              <a:ext cx="641127" cy="562825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 userDrawn="1"/>
          </p:nvSpPr>
          <p:spPr>
            <a:xfrm>
              <a:off x="6245762" y="4887848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800" b="1" kern="1500" spc="0" baseline="0" dirty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INEGI Informa</a:t>
              </a:r>
            </a:p>
          </p:txBody>
        </p:sp>
      </p:grpSp>
      <p:pic>
        <p:nvPicPr>
          <p:cNvPr id="17" name="16 Imagen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47862" y="4965172"/>
            <a:ext cx="2466716" cy="145778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  <p:sp>
        <p:nvSpPr>
          <p:cNvPr id="13" name="5 CuadroTexto"/>
          <p:cNvSpPr txBox="1"/>
          <p:nvPr userDrawn="1"/>
        </p:nvSpPr>
        <p:spPr>
          <a:xfrm>
            <a:off x="3896077" y="2924752"/>
            <a:ext cx="4183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kern="1500" spc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Ramón Bravo Zepeda</a:t>
            </a:r>
          </a:p>
          <a:p>
            <a:pPr algn="ctr">
              <a:lnSpc>
                <a:spcPct val="150000"/>
              </a:lnSpc>
            </a:pPr>
            <a:r>
              <a:rPr lang="es-MX" sz="2000" b="1" kern="1500" spc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ramon.bravo@inegi.org.mx</a:t>
            </a:r>
            <a:endParaRPr lang="es-MX" sz="2000" b="1" kern="1500" spc="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MX" sz="2000" b="1" kern="1500" spc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esultado de imagen para e-commerc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975" y="3456943"/>
            <a:ext cx="2671720" cy="150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0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29065"/>
          </a:xfrm>
        </p:spPr>
        <p:txBody>
          <a:bodyPr>
            <a:normAutofit/>
          </a:bodyPr>
          <a:lstStyle>
            <a:lvl1pPr>
              <a:defRPr sz="3733">
                <a:solidFill>
                  <a:srgbClr val="002060"/>
                </a:solidFill>
                <a:latin typeface="Helvetica" pitchFamily="34" charset="0"/>
              </a:defRPr>
            </a:lvl1pPr>
            <a:lvl2pPr>
              <a:defRPr sz="3200">
                <a:solidFill>
                  <a:srgbClr val="002060"/>
                </a:solidFill>
                <a:latin typeface="Helvetica" pitchFamily="34" charset="0"/>
              </a:defRPr>
            </a:lvl2pPr>
            <a:lvl3pPr>
              <a:defRPr sz="2667">
                <a:solidFill>
                  <a:srgbClr val="002060"/>
                </a:solidFill>
                <a:latin typeface="Helvetica" pitchFamily="34" charset="0"/>
              </a:defRPr>
            </a:lvl3pPr>
            <a:lvl4pPr>
              <a:defRPr sz="2400">
                <a:solidFill>
                  <a:srgbClr val="002060"/>
                </a:solidFill>
                <a:latin typeface="Helvetica" pitchFamily="34" charset="0"/>
              </a:defRPr>
            </a:lvl4pPr>
            <a:lvl5pPr>
              <a:defRPr sz="2400">
                <a:solidFill>
                  <a:srgbClr val="002060"/>
                </a:solidFill>
                <a:latin typeface="Helvetica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84F-15B3-48D9-BBEF-E3882F3C89F2}" type="datetimeFigureOut">
              <a:rPr lang="es-MX" smtClean="0"/>
              <a:t>14/10/2017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8CF-B076-4BE8-94FF-850827F31132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8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70502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63084" y="3717032"/>
            <a:ext cx="103632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es-ES" dirty="0" smtClean="0"/>
              <a:t>Haga clic para ESCRIBIR EL título del SUBTEMA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4400" y="644691"/>
            <a:ext cx="10363200" cy="1500187"/>
          </a:xfrm>
        </p:spPr>
        <p:txBody>
          <a:bodyPr anchor="b"/>
          <a:lstStyle>
            <a:lvl1pPr marL="0" indent="0" algn="ct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escribir subtítulo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84F-15B3-48D9-BBEF-E3882F3C89F2}" type="datetimeFigureOut">
              <a:rPr lang="es-MX" smtClean="0"/>
              <a:t>14/10/2017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8CF-B076-4BE8-94FF-850827F31132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9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4080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lang="es-MX" sz="4800" kern="1200" dirty="0" smtClean="0">
                <a:solidFill>
                  <a:schemeClr val="bg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escribir el título de la diapositiva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67106"/>
            <a:ext cx="5384800" cy="416219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67106"/>
            <a:ext cx="5384800" cy="416219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84F-15B3-48D9-BBEF-E3882F3C89F2}" type="datetimeFigureOut">
              <a:rPr lang="es-MX" smtClean="0"/>
              <a:t>14/10/2017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8CF-B076-4BE8-94FF-850827F31132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8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11459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260351"/>
            <a:ext cx="5386917" cy="1056416"/>
          </a:xfrm>
        </p:spPr>
        <p:txBody>
          <a:bodyPr anchor="b"/>
          <a:lstStyle>
            <a:lvl1pPr marL="0" indent="0" algn="ctr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 smtClean="0"/>
              <a:t>Haga clic para escribir el título de la columna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1508787"/>
            <a:ext cx="5386917" cy="432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260351"/>
            <a:ext cx="5389033" cy="1056416"/>
          </a:xfrm>
        </p:spPr>
        <p:txBody>
          <a:bodyPr anchor="b"/>
          <a:lstStyle>
            <a:lvl1pPr marL="0" indent="0" algn="ctr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 smtClean="0"/>
              <a:t>Haga clic para escribir el título de la columna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1508787"/>
            <a:ext cx="5389033" cy="432048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84F-15B3-48D9-BBEF-E3882F3C89F2}" type="datetimeFigureOut">
              <a:rPr lang="es-MX" smtClean="0"/>
              <a:t>14/10/2017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8CF-B076-4BE8-94FF-850827F31132}" type="slidenum">
              <a:rPr lang="es-MX" smtClean="0"/>
              <a:t>‹Nº›</a:t>
            </a:fld>
            <a:endParaRPr lang="es-MX"/>
          </a:p>
        </p:txBody>
      </p:sp>
      <p:pic>
        <p:nvPicPr>
          <p:cNvPr id="11" name="10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9940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lang="es-MX" sz="4800" kern="1200" smtClean="0">
                <a:solidFill>
                  <a:srgbClr val="002060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escribir el título de la diapositiva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84F-15B3-48D9-BBEF-E3882F3C89F2}" type="datetimeFigureOut">
              <a:rPr lang="es-MX" smtClean="0"/>
              <a:t>14/10/2017</a:t>
            </a:fld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8CF-B076-4BE8-94FF-850827F31132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6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6294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84F-15B3-48D9-BBEF-E3882F3C89F2}" type="datetimeFigureOut">
              <a:rPr lang="es-MX" smtClean="0"/>
              <a:t>14/10/2017</a:t>
            </a:fld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8CF-B076-4BE8-94FF-850827F31132}" type="slidenum">
              <a:rPr lang="es-MX" smtClean="0"/>
              <a:t>‹Nº›</a:t>
            </a:fld>
            <a:endParaRPr lang="es-MX"/>
          </a:p>
        </p:txBody>
      </p:sp>
      <p:pic>
        <p:nvPicPr>
          <p:cNvPr id="6" name="5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28404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482669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4"/>
            <a:ext cx="4011084" cy="429815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84F-15B3-48D9-BBEF-E3882F3C89F2}" type="datetimeFigureOut">
              <a:rPr lang="es-MX" smtClean="0"/>
              <a:t>14/10/2017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8CF-B076-4BE8-94FF-850827F31132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8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8080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293096"/>
            <a:ext cx="7315200" cy="566739"/>
          </a:xfrm>
        </p:spPr>
        <p:txBody>
          <a:bodyPr anchor="ctr">
            <a:noAutofit/>
          </a:bodyPr>
          <a:lstStyle>
            <a:lvl1pPr algn="ctr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260351"/>
            <a:ext cx="7315200" cy="393673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4981247"/>
            <a:ext cx="7315200" cy="804863"/>
          </a:xfrm>
        </p:spPr>
        <p:txBody>
          <a:bodyPr/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B84F-15B3-48D9-BBEF-E3882F3C89F2}" type="datetimeFigureOut">
              <a:rPr lang="es-MX" smtClean="0"/>
              <a:t>14/10/2017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A8CF-B076-4BE8-94FF-850827F31132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8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90" y="5925278"/>
            <a:ext cx="1236797" cy="730925"/>
          </a:xfrm>
          <a:prstGeom prst="rect">
            <a:avLst/>
          </a:prstGeom>
          <a:effectLst>
            <a:glow rad="2286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85572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22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0B84F-15B3-48D9-BBEF-E3882F3C89F2}" type="datetimeFigureOut">
              <a:rPr lang="es-MX" smtClean="0"/>
              <a:t>14/10/2017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8A8CF-B076-4BE8-94FF-850827F311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510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4800" kern="1200">
          <a:solidFill>
            <a:srgbClr val="002060"/>
          </a:solidFill>
          <a:latin typeface="Helvetica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002060"/>
          </a:solidFill>
          <a:latin typeface="Helvetica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002060"/>
          </a:solidFill>
          <a:latin typeface="Helvetica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002060"/>
          </a:solidFill>
          <a:latin typeface="Helvetica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oecd.org/glossary/detail.asp?ID=472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2100" y="733593"/>
            <a:ext cx="9057051" cy="10952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E-Commerce in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45351" y="2870201"/>
            <a:ext cx="7289800" cy="6731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Session: Cross Cutting Topic 1 – E-commerce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7099299" y="4305304"/>
            <a:ext cx="4595283" cy="1231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32nd Meeting of 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Voorburg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Group on Service Statistics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October 2017, New Delhi, India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0566" t="12327" r="74109" b="60243"/>
          <a:stretch/>
        </p:blipFill>
        <p:spPr>
          <a:xfrm>
            <a:off x="1022899" y="3543301"/>
            <a:ext cx="1555201" cy="15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omercio electrón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2705100"/>
            <a:ext cx="4327525" cy="221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50900" y="1104900"/>
            <a:ext cx="493596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E-Commerce market in Mexico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in measuring E-Commerce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0701" y="482600"/>
            <a:ext cx="6388100" cy="437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pPr algn="just">
              <a:lnSpc>
                <a:spcPct val="150000"/>
              </a:lnSpc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An e-commerce transaction is the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sale or purchase of goods or services, conducted over computer networks by methods specifically designed for the purpose of receiving or placing of orders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The goods or services are ordered by those methods, but the payment and the ultimate delivery of the goods or services do not have to be conducted online.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n para comercio electrón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308" y="1802388"/>
            <a:ext cx="3659117" cy="243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5801" y="5435601"/>
            <a:ext cx="4279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Source: </a:t>
            </a:r>
            <a:r>
              <a:rPr lang="en-US" sz="1200" u="sng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https://stats.oecd.org/glossary/detail.asp?ID=4721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106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6100" y="266700"/>
            <a:ext cx="10667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E-Commerce market in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e-commerce by private entities are relatively recent in Mexico,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starting on 2006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a phenomenon of rapid growth. According to data from the Mexican Internet Association e-commerce sales grew up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2015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379097727"/>
              </p:ext>
            </p:extLst>
          </p:nvPr>
        </p:nvGraphicFramePr>
        <p:xfrm>
          <a:off x="5143500" y="2575024"/>
          <a:ext cx="6070599" cy="306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32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6100" y="471420"/>
            <a:ext cx="1125921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E-Commerce market in Mexico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Annual Trade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Survey 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uestionnaire (AC1):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Variable F203,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Indicate in percentage the means that this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trade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company uses in the development of its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activities: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F211 Direct sales in the establishment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F212 Catalog or postal mail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F213 Internet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F2014 Telephone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F215 Other telecommunication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F219 Other means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F210 TOTAL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forms of commercialization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903" t="35215" r="15561" b="13853"/>
          <a:stretch/>
        </p:blipFill>
        <p:spPr>
          <a:xfrm>
            <a:off x="5527343" y="3079746"/>
            <a:ext cx="6005014" cy="2403767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430096" y="3657603"/>
            <a:ext cx="532263" cy="21836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04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6100" y="266700"/>
            <a:ext cx="10667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E-Commerce market in Mexico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Annual Trade Survey, conducted by the INEGI, shows an increase in the internet sales as a percentage of total wholesale trade sales, for the period 2013-2015.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430188"/>
              </p:ext>
            </p:extLst>
          </p:nvPr>
        </p:nvGraphicFramePr>
        <p:xfrm>
          <a:off x="1419366" y="2057400"/>
          <a:ext cx="9444251" cy="353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81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0706" y="457200"/>
            <a:ext cx="795361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342900" indent="-342900" algn="just">
              <a:buFont typeface="Arial" panose="020B0604020202020204" pitchFamily="34" charset="0"/>
              <a:buChar char="‒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‒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of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conceptual framework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the measurement of this phenomenon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Adoption of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clear definition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e-commerce and the digital economy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economic activities are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involved and how?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Information and Communications Technology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among other technical and conceptual aspects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Economic classification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sultado de imagen para r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8" y="3607415"/>
            <a:ext cx="2720282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4354" y="361666"/>
            <a:ext cx="1137919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work…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‒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E-commerce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medium for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commercialization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goods and services of fast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Take advantage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experience and best practices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e-commerce and the digital economy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the basic statistics (Censuses, Surveys and Administrative Records), should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consider specific questions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only about production but also about the sales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2019 Economic Censuses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being considered the inclusion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chapter 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E-commerce for all industries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System of National Accounts, the development of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Satellite Account on the digital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25627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CM_blanca_16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PlantillaCM_blanca_1600</Template>
  <TotalTime>100</TotalTime>
  <Words>398</Words>
  <Application>Microsoft Office PowerPoint</Application>
  <PresentationFormat>Panorámica</PresentationFormat>
  <Paragraphs>53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Times New Roman</vt:lpstr>
      <vt:lpstr>Wingdings</vt:lpstr>
      <vt:lpstr>PlantillaCM_blanca_1600</vt:lpstr>
      <vt:lpstr>E-Commerce in Mexico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E-Commerce in Mexico</dc:title>
  <dc:creator>BRAVO ZEPEDA RAMON</dc:creator>
  <cp:lastModifiedBy>BRAVO ZEPEDA RAMON</cp:lastModifiedBy>
  <cp:revision>23</cp:revision>
  <dcterms:created xsi:type="dcterms:W3CDTF">2017-09-23T17:13:07Z</dcterms:created>
  <dcterms:modified xsi:type="dcterms:W3CDTF">2017-10-14T15:18:16Z</dcterms:modified>
</cp:coreProperties>
</file>